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645" r:id="rId2"/>
    <p:sldId id="646" r:id="rId3"/>
    <p:sldId id="647" r:id="rId4"/>
    <p:sldId id="648" r:id="rId5"/>
    <p:sldId id="649" r:id="rId6"/>
    <p:sldId id="650" r:id="rId7"/>
    <p:sldId id="651" r:id="rId8"/>
    <p:sldId id="652" r:id="rId9"/>
    <p:sldId id="657" r:id="rId10"/>
    <p:sldId id="653" r:id="rId11"/>
    <p:sldId id="654" r:id="rId12"/>
    <p:sldId id="656" r:id="rId13"/>
    <p:sldId id="658" r:id="rId14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0000"/>
    <a:srgbClr val="2DC6E6"/>
    <a:srgbClr val="FF99FF"/>
    <a:srgbClr val="FE4B52"/>
    <a:srgbClr val="FFFFFF"/>
    <a:srgbClr val="FE4C54"/>
    <a:srgbClr val="CCCCCC"/>
    <a:srgbClr val="A50021"/>
    <a:srgbClr val="B4AA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어두운 스타일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812" autoAdjust="0"/>
    <p:restoredTop sz="91554" autoAdjust="0"/>
  </p:normalViewPr>
  <p:slideViewPr>
    <p:cSldViewPr>
      <p:cViewPr>
        <p:scale>
          <a:sx n="83" d="100"/>
          <a:sy n="83" d="100"/>
        </p:scale>
        <p:origin x="712" y="4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2966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CA654E-EBD9-4CE9-AAD0-9BCA047E2E1D}" type="datetimeFigureOut">
              <a:rPr lang="ko-KR" altLang="en-US" smtClean="0"/>
              <a:pPr/>
              <a:t>2016. 9. 3.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7970E3-E969-4B5B-B387-9B817F0C226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89948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51520" y="1196752"/>
            <a:ext cx="7772400" cy="1470025"/>
          </a:xfrm>
        </p:spPr>
        <p:txBody>
          <a:bodyPr>
            <a:noAutofit/>
          </a:bodyPr>
          <a:lstStyle>
            <a:lvl1pPr algn="l">
              <a:defRPr sz="8000" b="1">
                <a:solidFill>
                  <a:schemeClr val="tx1">
                    <a:lumMod val="65000"/>
                    <a:lumOff val="35000"/>
                  </a:schemeClr>
                </a:solidFill>
                <a:latin typeface="Meiryo UI" pitchFamily="34" charset="-128"/>
                <a:ea typeface="휴먼둥근헤드라인" pitchFamily="18" charset="-127"/>
                <a:cs typeface="Meiryo UI" pitchFamily="34" charset="-128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20" name="날짜 개체 틀 3"/>
          <p:cNvSpPr>
            <a:spLocks noGrp="1"/>
          </p:cNvSpPr>
          <p:nvPr>
            <p:ph type="dt" sz="half" idx="10"/>
          </p:nvPr>
        </p:nvSpPr>
        <p:spPr>
          <a:xfrm>
            <a:off x="305026" y="2636912"/>
            <a:ext cx="3600400" cy="365125"/>
          </a:xfrm>
        </p:spPr>
        <p:txBody>
          <a:bodyPr/>
          <a:lstStyle>
            <a:lvl1pPr algn="l"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Meiryo UI" pitchFamily="34" charset="-128"/>
                <a:cs typeface="Meiryo UI" pitchFamily="34" charset="-128"/>
              </a:defRPr>
            </a:lvl1pPr>
          </a:lstStyle>
          <a:p>
            <a:fld id="{FCE1694F-A783-43DF-9CCB-25F1A03CBC4F}" type="datetime2">
              <a:rPr lang="en-US" altLang="ko-KR" smtClean="0">
                <a:ea typeface="Meiryo UI" pitchFamily="34" charset="-128"/>
              </a:rPr>
              <a:pPr/>
              <a:t>Saturday, September 3, 2016</a:t>
            </a:fld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sldNum="0" hdr="0" ft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0F7CB-10CC-4FA0-AAB7-60557755851D}" type="datetime1">
              <a:rPr lang="ko-KR" altLang="en-US" smtClean="0"/>
              <a:pPr/>
              <a:t>2016. 9. 3.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2E3B2-398D-43A2-9FF0-A5DC47D85F0F}" type="datetime1">
              <a:rPr lang="ko-KR" altLang="en-US" smtClean="0"/>
              <a:pPr/>
              <a:t>2016. 9. 3.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3528" y="1118784"/>
            <a:ext cx="8496944" cy="5262544"/>
          </a:xfrm>
        </p:spPr>
        <p:txBody>
          <a:bodyPr>
            <a:normAutofit/>
          </a:bodyPr>
          <a:lstStyle>
            <a:lvl1pPr marL="342900" indent="-34290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cs typeface="Meiryo UI" pitchFamily="34" charset="-128"/>
              </a:defRPr>
            </a:lvl1pPr>
            <a:lvl2pPr marL="742950" indent="-285750"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cs typeface="Meiryo UI" pitchFamily="34" charset="-128"/>
              </a:defRPr>
            </a:lvl2pPr>
            <a:lvl3pPr marL="11430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3pPr>
            <a:lvl4pPr marL="16002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4pPr>
            <a:lvl5pPr marL="20574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8" name="제목 7"/>
          <p:cNvSpPr>
            <a:spLocks noGrp="1"/>
          </p:cNvSpPr>
          <p:nvPr>
            <p:ph type="title" hasCustomPrompt="1"/>
          </p:nvPr>
        </p:nvSpPr>
        <p:spPr>
          <a:xfrm>
            <a:off x="295200" y="254688"/>
            <a:ext cx="8575200" cy="654032"/>
          </a:xfrm>
        </p:spPr>
        <p:txBody>
          <a:bodyPr>
            <a:noAutofit/>
          </a:bodyPr>
          <a:lstStyle>
            <a:lvl1pPr algn="l">
              <a:defRPr sz="4000" b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Meiryo UI" pitchFamily="34" charset="-128"/>
              </a:defRPr>
            </a:lvl1pPr>
          </a:lstStyle>
          <a:p>
            <a:r>
              <a:rPr lang="en-US" altLang="ko-KR" dirty="0" smtClean="0"/>
              <a:t>Title</a:t>
            </a:r>
            <a:endParaRPr lang="ko-KR" altLang="en-US" dirty="0"/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>
          <a:xfrm>
            <a:off x="3505200" y="6453336"/>
            <a:ext cx="2133600" cy="365125"/>
          </a:xfrm>
        </p:spPr>
        <p:txBody>
          <a:bodyPr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구역 머리글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1520" y="4353123"/>
            <a:ext cx="8640960" cy="1362075"/>
          </a:xfrm>
        </p:spPr>
        <p:txBody>
          <a:bodyPr anchor="t"/>
          <a:lstStyle>
            <a:lvl1pPr algn="l">
              <a:defRPr sz="4000" b="1" cap="all">
                <a:solidFill>
                  <a:schemeClr val="tx1">
                    <a:lumMod val="65000"/>
                    <a:lumOff val="35000"/>
                  </a:schemeClr>
                </a:solidFill>
                <a:latin typeface="휴먼둥근헤드라인" pitchFamily="18" charset="-127"/>
                <a:ea typeface="휴먼둥근헤드라인" pitchFamily="18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251520" y="2852936"/>
            <a:ext cx="864096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76C8D-0C64-468D-9E07-BA112BE10A5A}" type="datetime1">
              <a:rPr lang="ko-KR" altLang="en-US" smtClean="0"/>
              <a:pPr/>
              <a:t>2016. 9. 3.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10437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A1450-90AE-4591-9DA4-2F2C0E29B421}" type="datetime1">
              <a:rPr lang="ko-KR" altLang="en-US" smtClean="0"/>
              <a:pPr/>
              <a:t>2016. 9. 3.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0F9C2-910D-48E9-A1D4-06EE9E8CCF11}" type="datetime1">
              <a:rPr lang="ko-KR" altLang="en-US" smtClean="0"/>
              <a:pPr/>
              <a:t>2016. 9. 3.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467544" y="620688"/>
            <a:ext cx="8229600" cy="1084982"/>
          </a:xfrm>
        </p:spPr>
        <p:txBody>
          <a:bodyPr>
            <a:normAutofit/>
          </a:bodyPr>
          <a:lstStyle>
            <a:lvl1pPr>
              <a:defRPr sz="4800" b="1">
                <a:latin typeface="Garamond" panose="02020404030301010803" pitchFamily="18" charset="0"/>
              </a:defRPr>
            </a:lvl1pPr>
          </a:lstStyle>
          <a:p>
            <a:r>
              <a:rPr lang="en-US" altLang="ko-KR" dirty="0" smtClean="0"/>
              <a:t>Contents</a:t>
            </a:r>
            <a:endParaRPr lang="ko-KR" altLang="en-US" dirty="0"/>
          </a:p>
        </p:txBody>
      </p:sp>
      <p:sp>
        <p:nvSpPr>
          <p:cNvPr id="7" name="내용 개체 틀 2"/>
          <p:cNvSpPr>
            <a:spLocks noGrp="1"/>
          </p:cNvSpPr>
          <p:nvPr>
            <p:ph idx="1" hasCustomPrompt="1"/>
          </p:nvPr>
        </p:nvSpPr>
        <p:spPr>
          <a:xfrm>
            <a:off x="971600" y="1988840"/>
            <a:ext cx="7200800" cy="4392488"/>
          </a:xfrm>
        </p:spPr>
        <p:txBody>
          <a:bodyPr>
            <a:normAutofit/>
          </a:bodyPr>
          <a:lstStyle>
            <a:lvl1pPr marL="342900" indent="-34290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1pPr>
            <a:lvl2pPr marL="742950" indent="-285750"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2pPr>
            <a:lvl3pPr marL="11430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 baseline="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3pPr>
            <a:lvl4pPr marL="16002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4pPr>
            <a:lvl5pPr marL="20574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5pPr>
          </a:lstStyle>
          <a:p>
            <a:pPr lvl="0"/>
            <a:r>
              <a:rPr lang="en-US" altLang="ko-KR" dirty="0" smtClean="0"/>
              <a:t>First stage</a:t>
            </a:r>
            <a:endParaRPr lang="ko-KR" altLang="en-US" dirty="0" smtClean="0"/>
          </a:p>
          <a:p>
            <a:pPr lvl="1"/>
            <a:r>
              <a:rPr lang="en-US" altLang="ko-KR" dirty="0" smtClean="0"/>
              <a:t>Second stage</a:t>
            </a:r>
            <a:endParaRPr lang="ko-KR" altLang="en-US" dirty="0" smtClean="0"/>
          </a:p>
          <a:p>
            <a:pPr lvl="2"/>
            <a:r>
              <a:rPr lang="en-US" altLang="ko-KR" dirty="0" smtClean="0"/>
              <a:t>Third stage</a:t>
            </a:r>
            <a:endParaRPr lang="ko-KR" altLang="en-US" dirty="0" smtClean="0"/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BF0E3-3B49-48EE-8E65-6F6B7B05A3E6}" type="datetime1">
              <a:rPr lang="ko-KR" altLang="en-US" smtClean="0"/>
              <a:pPr/>
              <a:t>2016. 9. 3.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EDD30-A8D5-4E8F-A388-D7F8914E7797}" type="datetime1">
              <a:rPr lang="ko-KR" altLang="en-US" smtClean="0"/>
              <a:pPr/>
              <a:t>2016. 9. 3.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01FBA-5EDF-4611-9FD5-552C72983771}" type="datetime1">
              <a:rPr lang="ko-KR" altLang="en-US" smtClean="0"/>
              <a:pPr/>
              <a:t>2016. 9. 3.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3DD4C6-1DC2-4462-9A2C-36CF4FD257E7}" type="datetime1">
              <a:rPr lang="ko-KR" altLang="en-US" smtClean="0"/>
              <a:pPr/>
              <a:t>2016. 9. 3.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eg"/><Relationship Id="rId3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4" Type="http://schemas.openxmlformats.org/officeDocument/2006/relationships/image" Target="../media/image11.png"/><Relationship Id="rId5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685800" y="2130425"/>
            <a:ext cx="7772400" cy="21626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j-ea"/>
                <a:cs typeface="Meiryo UI" pitchFamily="34" charset="-128"/>
              </a:defRPr>
            </a:lvl1pPr>
          </a:lstStyle>
          <a:p>
            <a:pPr algn="ctr"/>
            <a:r>
              <a:rPr lang="en-US" altLang="ko-KR" sz="6000" dirty="0" smtClean="0"/>
              <a:t>Understanding </a:t>
            </a:r>
            <a:r>
              <a:rPr lang="en-US" altLang="ko-KR" sz="6000" dirty="0" smtClean="0">
                <a:solidFill>
                  <a:srgbClr val="C00000"/>
                </a:solidFill>
              </a:rPr>
              <a:t>LSTM</a:t>
            </a:r>
            <a:r>
              <a:rPr lang="en-US" altLang="ko-KR" sz="6000" dirty="0" smtClean="0"/>
              <a:t> Networks</a:t>
            </a:r>
          </a:p>
          <a:p>
            <a:pPr algn="ctr"/>
            <a:r>
              <a:rPr lang="en-US" altLang="ko-KR" sz="3600" dirty="0" smtClean="0"/>
              <a:t>with Colah’s figures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853438" y="6525344"/>
            <a:ext cx="7308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 smtClean="0"/>
              <a:t>Colah’s blog: </a:t>
            </a:r>
            <a:r>
              <a:rPr lang="en-US" altLang="ko-KR" sz="1600" dirty="0"/>
              <a:t> </a:t>
            </a:r>
            <a:r>
              <a:rPr lang="en-US" altLang="ko-KR" sz="1600" dirty="0" smtClean="0"/>
              <a:t>http</a:t>
            </a:r>
            <a:r>
              <a:rPr lang="en-US" altLang="ko-KR" sz="1600" dirty="0"/>
              <a:t>://colah.github.io/posts/2015-08-Understanding-LSTMs/</a:t>
            </a:r>
            <a:endParaRPr lang="en-US" altLang="ko-KR" sz="1600" dirty="0" smtClean="0"/>
          </a:p>
        </p:txBody>
      </p:sp>
    </p:spTree>
    <p:extLst>
      <p:ext uri="{BB962C8B-B14F-4D97-AF65-F5344CB8AC3E}">
        <p14:creationId xmlns:p14="http://schemas.microsoft.com/office/powerpoint/2010/main" val="311822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Step-by-Step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10</a:t>
            </a:fld>
            <a:endParaRPr lang="ko-KR" altLang="en-US"/>
          </a:p>
        </p:txBody>
      </p:sp>
      <p:pic>
        <p:nvPicPr>
          <p:cNvPr id="8194" name="Picture 2" descr="http://colah.github.io/posts/2015-08-Understanding-LSTMs/img/LSTM3-focus-f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366168"/>
            <a:ext cx="7200000" cy="2223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http://colah.github.io/posts/2015-08-Understanding-LSTMs/img/LSTM3-focus-i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3869419"/>
            <a:ext cx="7200000" cy="2223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23528" y="1268760"/>
            <a:ext cx="19246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solidFill>
                  <a:srgbClr val="CC0000"/>
                </a:solidFill>
              </a:rPr>
              <a:t>Forget Gate</a:t>
            </a:r>
            <a:endParaRPr lang="ko-KR" altLang="en-US" sz="2400" b="1" dirty="0">
              <a:solidFill>
                <a:srgbClr val="CC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23528" y="3789040"/>
            <a:ext cx="17527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solidFill>
                  <a:srgbClr val="CC0000"/>
                </a:solidFill>
              </a:rPr>
              <a:t>Input Gate</a:t>
            </a:r>
            <a:endParaRPr lang="ko-KR" altLang="en-US" sz="2400" b="1" dirty="0">
              <a:solidFill>
                <a:srgbClr val="CC0000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076056" y="6596390"/>
            <a:ext cx="406794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100" dirty="0"/>
              <a:t>http://colah.github.io/posts/2015-08-Understanding-LSTMs/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716016" y="2780928"/>
            <a:ext cx="41044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CC0000"/>
                </a:solidFill>
              </a:rPr>
              <a:t>Decide what information we’re going to </a:t>
            </a:r>
            <a:r>
              <a:rPr lang="en-US" altLang="ko-KR" b="1" dirty="0" smtClean="0">
                <a:solidFill>
                  <a:srgbClr val="CC0000"/>
                </a:solidFill>
              </a:rPr>
              <a:t>throw away </a:t>
            </a:r>
            <a:r>
              <a:rPr lang="en-US" altLang="ko-KR" dirty="0" smtClean="0">
                <a:solidFill>
                  <a:srgbClr val="CC0000"/>
                </a:solidFill>
              </a:rPr>
              <a:t>from the cell state.</a:t>
            </a:r>
            <a:endParaRPr lang="ko-KR" altLang="en-US" dirty="0">
              <a:solidFill>
                <a:srgbClr val="CC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716016" y="5517232"/>
            <a:ext cx="41044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CC0000"/>
                </a:solidFill>
              </a:rPr>
              <a:t>Decide what new information we’re going to </a:t>
            </a:r>
            <a:r>
              <a:rPr lang="en-US" altLang="ko-KR" b="1" dirty="0" smtClean="0">
                <a:solidFill>
                  <a:srgbClr val="CC0000"/>
                </a:solidFill>
              </a:rPr>
              <a:t>store</a:t>
            </a:r>
            <a:r>
              <a:rPr lang="en-US" altLang="ko-KR" dirty="0" smtClean="0">
                <a:solidFill>
                  <a:srgbClr val="CC0000"/>
                </a:solidFill>
              </a:rPr>
              <a:t> in the cell state.</a:t>
            </a:r>
            <a:endParaRPr lang="ko-KR" altLang="en-US" dirty="0">
              <a:solidFill>
                <a:srgbClr val="CC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3875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0" grpId="0"/>
      <p:bldP spid="1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Step-by-Step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11</a:t>
            </a:fld>
            <a:endParaRPr lang="ko-KR" altLang="en-US" dirty="0"/>
          </a:p>
        </p:txBody>
      </p:sp>
      <p:pic>
        <p:nvPicPr>
          <p:cNvPr id="9218" name="Picture 2" descr="http://colah.github.io/posts/2015-08-Understanding-LSTMs/img/LSTM3-focus-C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392" y="1349139"/>
            <a:ext cx="7200000" cy="2223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http://colah.github.io/posts/2015-08-Understanding-LSTMs/img/LSTM3-focus-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392" y="3861048"/>
            <a:ext cx="7200000" cy="2223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23528" y="1268760"/>
            <a:ext cx="2892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solidFill>
                  <a:srgbClr val="CC0000"/>
                </a:solidFill>
              </a:rPr>
              <a:t>Update (cell state)</a:t>
            </a:r>
            <a:endParaRPr lang="ko-KR" altLang="en-US" sz="2400" b="1" dirty="0">
              <a:solidFill>
                <a:srgbClr val="CC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23528" y="3789040"/>
            <a:ext cx="41830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solidFill>
                  <a:srgbClr val="CC0000"/>
                </a:solidFill>
              </a:rPr>
              <a:t>Output Gate (hidden state)</a:t>
            </a:r>
            <a:endParaRPr lang="ko-KR" altLang="en-US" sz="2400" b="1" dirty="0">
              <a:solidFill>
                <a:srgbClr val="CC0000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076056" y="6596390"/>
            <a:ext cx="406794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100" dirty="0"/>
              <a:t>http://colah.github.io/posts/2015-08-Understanding-LSTMs/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716016" y="2780928"/>
            <a:ext cx="41044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CC0000"/>
                </a:solidFill>
              </a:rPr>
              <a:t>Update, scaled by how much we decide to update</a:t>
            </a:r>
          </a:p>
          <a:p>
            <a:r>
              <a:rPr lang="en-US" altLang="ko-KR" dirty="0" smtClean="0">
                <a:solidFill>
                  <a:srgbClr val="CC0000"/>
                </a:solidFill>
              </a:rPr>
              <a:t>: </a:t>
            </a:r>
            <a:r>
              <a:rPr lang="en-US" altLang="ko-KR" sz="1400" dirty="0" smtClean="0">
                <a:solidFill>
                  <a:srgbClr val="7030A0"/>
                </a:solidFill>
              </a:rPr>
              <a:t>input_gate*curr_state + forget_gate*</a:t>
            </a:r>
            <a:r>
              <a:rPr lang="en-US" altLang="ko-KR" sz="1400" dirty="0" err="1" smtClean="0">
                <a:solidFill>
                  <a:srgbClr val="7030A0"/>
                </a:solidFill>
              </a:rPr>
              <a:t>prev_state</a:t>
            </a:r>
            <a:endParaRPr lang="ko-KR" altLang="en-US" dirty="0">
              <a:solidFill>
                <a:srgbClr val="7030A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716016" y="5517232"/>
            <a:ext cx="41044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dirty="0" smtClean="0">
                <a:solidFill>
                  <a:srgbClr val="CC0000"/>
                </a:solidFill>
              </a:rPr>
              <a:t>Output based on the updated state</a:t>
            </a:r>
            <a:endParaRPr lang="en-US" altLang="ko-KR" dirty="0">
              <a:solidFill>
                <a:srgbClr val="CC0000"/>
              </a:solidFill>
            </a:endParaRPr>
          </a:p>
          <a:p>
            <a:pPr lvl="0"/>
            <a:r>
              <a:rPr lang="en-US" altLang="ko-KR" dirty="0">
                <a:solidFill>
                  <a:srgbClr val="CC0000"/>
                </a:solidFill>
              </a:rPr>
              <a:t>: </a:t>
            </a:r>
            <a:r>
              <a:rPr lang="en-US" altLang="ko-KR" sz="1400" dirty="0" smtClean="0">
                <a:solidFill>
                  <a:srgbClr val="7030A0"/>
                </a:solidFill>
              </a:rPr>
              <a:t>output_gate*</a:t>
            </a:r>
            <a:r>
              <a:rPr lang="en-US" altLang="ko-KR" sz="1400" dirty="0" err="1" smtClean="0">
                <a:solidFill>
                  <a:srgbClr val="7030A0"/>
                </a:solidFill>
              </a:rPr>
              <a:t>updated_state</a:t>
            </a:r>
            <a:endParaRPr lang="ko-KR" altLang="en-US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2445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1" grpId="0"/>
      <p:bldP spid="1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C:\Users\CPSLAB\Desktop\LSTM3-chain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26" r="34203"/>
          <a:stretch/>
        </p:blipFill>
        <p:spPr bwMode="auto">
          <a:xfrm>
            <a:off x="1938412" y="1193180"/>
            <a:ext cx="4514304" cy="4977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Again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12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97653" y="2829797"/>
            <a:ext cx="17670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400" b="1" dirty="0" smtClean="0">
                <a:solidFill>
                  <a:srgbClr val="CC0000"/>
                </a:solidFill>
              </a:rPr>
              <a:t>(Cell) state</a:t>
            </a:r>
            <a:endParaRPr lang="ko-KR" altLang="en-US" sz="2400" b="1" dirty="0">
              <a:solidFill>
                <a:srgbClr val="CC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-131988" y="4352404"/>
            <a:ext cx="20967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400" b="1" dirty="0" smtClean="0">
                <a:solidFill>
                  <a:srgbClr val="CC0000"/>
                </a:solidFill>
              </a:rPr>
              <a:t>Hidden State</a:t>
            </a:r>
            <a:endParaRPr lang="ko-KR" altLang="en-US" sz="2400" b="1" dirty="0">
              <a:solidFill>
                <a:srgbClr val="CC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027312" y="2524834"/>
            <a:ext cx="14867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rgbClr val="CC0000"/>
                </a:solidFill>
              </a:rPr>
              <a:t>Input Gate</a:t>
            </a:r>
            <a:endParaRPr lang="ko-KR" altLang="en-US" sz="2000" b="1" dirty="0">
              <a:solidFill>
                <a:srgbClr val="CC0000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076056" y="6596390"/>
            <a:ext cx="406794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100" dirty="0"/>
              <a:t>http://colah.github.io/posts/2015-08-Understanding-LSTMs/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279566" y="3318892"/>
            <a:ext cx="16297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rgbClr val="CC0000"/>
                </a:solidFill>
              </a:rPr>
              <a:t>Forget Gate</a:t>
            </a:r>
            <a:endParaRPr lang="ko-KR" altLang="en-US" sz="2000" b="1" dirty="0">
              <a:solidFill>
                <a:srgbClr val="CC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437138" y="3585716"/>
            <a:ext cx="17031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rgbClr val="CC0000"/>
                </a:solidFill>
              </a:rPr>
              <a:t>Output Gate</a:t>
            </a:r>
            <a:endParaRPr lang="ko-KR" altLang="en-US" sz="2000" b="1" dirty="0">
              <a:solidFill>
                <a:srgbClr val="CC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367294" y="2842224"/>
            <a:ext cx="25750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solidFill>
                  <a:srgbClr val="CC0000"/>
                </a:solidFill>
              </a:rPr>
              <a:t>Next (Cell) State</a:t>
            </a:r>
            <a:endParaRPr lang="ko-KR" altLang="en-US" sz="2400" b="1" dirty="0">
              <a:solidFill>
                <a:srgbClr val="CC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367155" y="4377803"/>
            <a:ext cx="29046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solidFill>
                  <a:srgbClr val="CC0000"/>
                </a:solidFill>
              </a:rPr>
              <a:t>Next Hidden State</a:t>
            </a:r>
            <a:endParaRPr lang="ko-KR" altLang="en-US" sz="2400" b="1" dirty="0">
              <a:solidFill>
                <a:srgbClr val="CC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834200" y="5614640"/>
            <a:ext cx="966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400" b="1" dirty="0" smtClean="0">
                <a:solidFill>
                  <a:srgbClr val="CC0000"/>
                </a:solidFill>
              </a:rPr>
              <a:t>Input</a:t>
            </a:r>
            <a:endParaRPr lang="ko-KR" altLang="en-US" sz="2400" b="1" dirty="0">
              <a:solidFill>
                <a:srgbClr val="CC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012160" y="1268760"/>
            <a:ext cx="12282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400" b="1" dirty="0" smtClean="0">
                <a:solidFill>
                  <a:srgbClr val="CC0000"/>
                </a:solidFill>
              </a:rPr>
              <a:t>Output</a:t>
            </a:r>
            <a:endParaRPr lang="ko-KR" altLang="en-US" sz="2400" b="1" dirty="0">
              <a:solidFill>
                <a:srgbClr val="CC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2743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  <p:bldP spid="11" grpId="0"/>
      <p:bldP spid="12" grpId="0"/>
      <p:bldP spid="13" grpId="0"/>
      <p:bldP spid="14" grpId="0"/>
      <p:bldP spid="15" grpId="0"/>
      <p:bldP spid="1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Gated Recurrent Unit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13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5076056" y="6596390"/>
            <a:ext cx="406794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100" dirty="0"/>
              <a:t>http://colah.github.io/posts/2015-08-Understanding-LSTMs/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2051720" y="6002124"/>
            <a:ext cx="705577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400" dirty="0"/>
              <a:t>Cho, </a:t>
            </a:r>
            <a:r>
              <a:rPr lang="en-US" altLang="ko-KR" sz="1400" dirty="0" err="1"/>
              <a:t>Kyunghyun</a:t>
            </a:r>
            <a:r>
              <a:rPr lang="en-US" altLang="ko-KR" sz="1400" dirty="0"/>
              <a:t>, et al. "Learning phrase representations using RNN encoder-decoder for statistical machine translation." </a:t>
            </a:r>
            <a:r>
              <a:rPr lang="en-US" altLang="ko-KR" sz="1400" i="1" dirty="0" err="1"/>
              <a:t>arXiv</a:t>
            </a:r>
            <a:r>
              <a:rPr lang="en-US" altLang="ko-KR" sz="1400" i="1" dirty="0"/>
              <a:t> preprint </a:t>
            </a:r>
            <a:r>
              <a:rPr lang="en-US" altLang="ko-KR" sz="1400" i="1" dirty="0" smtClean="0"/>
              <a:t>arXiv:1406.1078 </a:t>
            </a:r>
            <a:r>
              <a:rPr lang="en-US" altLang="ko-KR" sz="1400" dirty="0" smtClean="0"/>
              <a:t>(</a:t>
            </a:r>
            <a:r>
              <a:rPr lang="en-US" altLang="ko-KR" sz="1400" dirty="0"/>
              <a:t>2014).</a:t>
            </a:r>
            <a:endParaRPr lang="ko-KR" altLang="en-US" sz="14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16838"/>
            <a:ext cx="9144000" cy="2824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069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Recurrent Neural Network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</a:t>
            </a:fld>
            <a:endParaRPr lang="ko-KR" altLang="en-US"/>
          </a:p>
        </p:txBody>
      </p:sp>
      <p:pic>
        <p:nvPicPr>
          <p:cNvPr id="1026" name="Picture 2" descr="C:\Users\CPSLAB\Desktop\RNN-roll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1412776"/>
            <a:ext cx="2960538" cy="4596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5076056" y="6596390"/>
            <a:ext cx="406794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100" dirty="0"/>
              <a:t>http://colah.github.io/posts/2015-08-Understanding-LSTMs/</a:t>
            </a:r>
          </a:p>
        </p:txBody>
      </p:sp>
    </p:spTree>
    <p:extLst>
      <p:ext uri="{BB962C8B-B14F-4D97-AF65-F5344CB8AC3E}">
        <p14:creationId xmlns:p14="http://schemas.microsoft.com/office/powerpoint/2010/main" val="2218419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Recurrent Neural Network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</a:t>
            </a:fld>
            <a:endParaRPr lang="ko-KR" altLang="en-US"/>
          </a:p>
        </p:txBody>
      </p:sp>
      <p:pic>
        <p:nvPicPr>
          <p:cNvPr id="2050" name="Picture 2" descr="C:\Users\CPSLAB\Desktop\RNN-unrolled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458019"/>
            <a:ext cx="8485508" cy="2229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5076056" y="6596390"/>
            <a:ext cx="406794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100" dirty="0"/>
              <a:t>http://colah.github.io/posts/2015-08-Understanding-LSTMs/</a:t>
            </a:r>
          </a:p>
        </p:txBody>
      </p:sp>
    </p:spTree>
    <p:extLst>
      <p:ext uri="{BB962C8B-B14F-4D97-AF65-F5344CB8AC3E}">
        <p14:creationId xmlns:p14="http://schemas.microsoft.com/office/powerpoint/2010/main" val="3522445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Long-Term Dependencies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95536" y="1196752"/>
            <a:ext cx="54726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/>
              <a:t>The </a:t>
            </a:r>
            <a:r>
              <a:rPr lang="en-US" altLang="ko-KR" sz="3200" b="1" dirty="0" smtClean="0">
                <a:solidFill>
                  <a:srgbClr val="2DC6E6"/>
                </a:solidFill>
              </a:rPr>
              <a:t>clouds</a:t>
            </a:r>
            <a:r>
              <a:rPr lang="en-US" altLang="ko-KR" sz="3200" dirty="0" smtClean="0">
                <a:solidFill>
                  <a:srgbClr val="2DC6E6"/>
                </a:solidFill>
              </a:rPr>
              <a:t> </a:t>
            </a:r>
            <a:r>
              <a:rPr lang="en-US" altLang="ko-KR" sz="3200" dirty="0" smtClean="0"/>
              <a:t>are in the </a:t>
            </a:r>
            <a:r>
              <a:rPr lang="en-US" altLang="ko-KR" sz="3200" b="1" dirty="0" smtClean="0">
                <a:solidFill>
                  <a:srgbClr val="FF0000"/>
                </a:solidFill>
              </a:rPr>
              <a:t>sky</a:t>
            </a:r>
            <a:endParaRPr lang="ko-KR" altLang="en-US" sz="3200" b="1" dirty="0">
              <a:solidFill>
                <a:srgbClr val="FF0000"/>
              </a:solidFill>
            </a:endParaRPr>
          </a:p>
        </p:txBody>
      </p:sp>
      <p:pic>
        <p:nvPicPr>
          <p:cNvPr id="3074" name="Picture 2" descr="C:\Users\CPSLAB\Desktop\RNN-shorttermdepdencies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351460"/>
            <a:ext cx="6869032" cy="3165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5076056" y="6596390"/>
            <a:ext cx="406794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100" dirty="0"/>
              <a:t>http://colah.github.io/posts/2015-08-Understanding-LSTMs/</a:t>
            </a:r>
          </a:p>
        </p:txBody>
      </p:sp>
    </p:spTree>
    <p:extLst>
      <p:ext uri="{BB962C8B-B14F-4D97-AF65-F5344CB8AC3E}">
        <p14:creationId xmlns:p14="http://schemas.microsoft.com/office/powerpoint/2010/main" val="372676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http://www.hettinger.k12.nd.us/jasonlefebre/files/2012/09/slide-History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640" y="2377908"/>
            <a:ext cx="8644920" cy="2619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CC0000"/>
                </a:solidFill>
              </a:rPr>
              <a:t>Longer</a:t>
            </a:r>
            <a:r>
              <a:rPr lang="en-US" altLang="ko-KR" dirty="0" smtClean="0"/>
              <a:t>-Term </a:t>
            </a:r>
            <a:r>
              <a:rPr lang="en-US" altLang="ko-KR" dirty="0"/>
              <a:t>Dependencies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</a:t>
            </a:fld>
            <a:endParaRPr lang="ko-KR" altLang="en-US"/>
          </a:p>
        </p:txBody>
      </p:sp>
      <p:pic>
        <p:nvPicPr>
          <p:cNvPr id="4098" name="Picture 2" descr="C:\Users\CPSLAB\Desktop\RNN-longtermdependencies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411673"/>
            <a:ext cx="7632848" cy="2745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5076056" y="6596390"/>
            <a:ext cx="406794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100" dirty="0"/>
              <a:t>http://colah.github.io/posts/2015-08-Understanding-LSTMs/</a:t>
            </a:r>
          </a:p>
        </p:txBody>
      </p:sp>
    </p:spTree>
    <p:extLst>
      <p:ext uri="{BB962C8B-B14F-4D97-AF65-F5344CB8AC3E}">
        <p14:creationId xmlns:p14="http://schemas.microsoft.com/office/powerpoint/2010/main" val="421660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LSTM comes in!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6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95536" y="1196752"/>
            <a:ext cx="54726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/>
              <a:t>Long Short Term Memory</a:t>
            </a:r>
            <a:endParaRPr lang="ko-KR" altLang="en-US" sz="2800" b="1" dirty="0">
              <a:solidFill>
                <a:srgbClr val="FF0000"/>
              </a:solidFill>
            </a:endParaRPr>
          </a:p>
        </p:txBody>
      </p:sp>
      <p:pic>
        <p:nvPicPr>
          <p:cNvPr id="5122" name="Picture 2" descr="C:\Users\CPSLAB\Desktop\LSTM3-SimpleRN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115" y="2060848"/>
            <a:ext cx="8242075" cy="3083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619944" y="5669632"/>
            <a:ext cx="54726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/>
              <a:t>This is just a standard RNN. </a:t>
            </a:r>
            <a:endParaRPr lang="ko-KR" altLang="en-US" sz="2800" b="1" dirty="0">
              <a:solidFill>
                <a:srgbClr val="FF0000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076056" y="6596390"/>
            <a:ext cx="406794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100" dirty="0"/>
              <a:t>http://colah.github.io/posts/2015-08-Understanding-LSTMs/</a:t>
            </a:r>
          </a:p>
        </p:txBody>
      </p:sp>
    </p:spTree>
    <p:extLst>
      <p:ext uri="{BB962C8B-B14F-4D97-AF65-F5344CB8AC3E}">
        <p14:creationId xmlns:p14="http://schemas.microsoft.com/office/powerpoint/2010/main" val="2320860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LSTM comes in!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7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95536" y="1196752"/>
            <a:ext cx="54726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/>
              <a:t>Long Short Term Memory</a:t>
            </a:r>
            <a:endParaRPr lang="ko-KR" altLang="en-US" sz="2800" b="1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19944" y="5669632"/>
            <a:ext cx="54726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/>
              <a:t>This is just a standard RNN. </a:t>
            </a:r>
            <a:endParaRPr lang="ko-KR" altLang="en-US" sz="2800" b="1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26074" y="5669632"/>
            <a:ext cx="5472608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2800" dirty="0" smtClean="0"/>
              <a:t>This is </a:t>
            </a:r>
            <a:r>
              <a:rPr lang="en-US" altLang="ko-KR" sz="2800" b="1" dirty="0" smtClean="0">
                <a:solidFill>
                  <a:srgbClr val="CC0000"/>
                </a:solidFill>
              </a:rPr>
              <a:t>the LSTM!</a:t>
            </a:r>
            <a:endParaRPr lang="ko-KR" altLang="en-US" sz="2800" b="1" dirty="0">
              <a:solidFill>
                <a:srgbClr val="CC0000"/>
              </a:solidFill>
            </a:endParaRPr>
          </a:p>
        </p:txBody>
      </p:sp>
      <p:pic>
        <p:nvPicPr>
          <p:cNvPr id="10" name="Picture 2" descr="C:\Users\CPSLAB\Desktop\LSTM3-SimpleRN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115" y="2060848"/>
            <a:ext cx="8242075" cy="3083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C:\Users\CPSLAB\Desktop\LSTM3-chai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847" y="2046334"/>
            <a:ext cx="8244000" cy="3097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ttp://colah.github.io/posts/2015-08-Understanding-LSTMs/img/LSTM2-notatio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7847" y="5144765"/>
            <a:ext cx="4524375" cy="842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5076056" y="6596390"/>
            <a:ext cx="406794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100" dirty="0"/>
              <a:t>http://colah.github.io/posts/2015-08-Understanding-LSTMs/</a:t>
            </a:r>
          </a:p>
        </p:txBody>
      </p:sp>
    </p:spTree>
    <p:extLst>
      <p:ext uri="{BB962C8B-B14F-4D97-AF65-F5344CB8AC3E}">
        <p14:creationId xmlns:p14="http://schemas.microsoft.com/office/powerpoint/2010/main" val="3420187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C:\Users\CPSLAB\Desktop\LSTM3-chain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26" r="34203"/>
          <a:stretch/>
        </p:blipFill>
        <p:spPr bwMode="auto">
          <a:xfrm>
            <a:off x="1938412" y="1193180"/>
            <a:ext cx="4514304" cy="4977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Overall Architecture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8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97653" y="2829797"/>
            <a:ext cx="17670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400" b="1" dirty="0" smtClean="0">
                <a:solidFill>
                  <a:srgbClr val="CC0000"/>
                </a:solidFill>
              </a:rPr>
              <a:t>(Cell) state</a:t>
            </a:r>
            <a:endParaRPr lang="ko-KR" altLang="en-US" sz="2400" b="1" dirty="0">
              <a:solidFill>
                <a:srgbClr val="CC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-131988" y="4352404"/>
            <a:ext cx="20967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400" b="1" dirty="0" smtClean="0">
                <a:solidFill>
                  <a:srgbClr val="CC0000"/>
                </a:solidFill>
              </a:rPr>
              <a:t>Hidden State</a:t>
            </a:r>
            <a:endParaRPr lang="ko-KR" altLang="en-US" sz="2400" b="1" dirty="0">
              <a:solidFill>
                <a:srgbClr val="CC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027312" y="2524834"/>
            <a:ext cx="16301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rgbClr val="CC0000"/>
                </a:solidFill>
              </a:rPr>
              <a:t>Forget Gate</a:t>
            </a:r>
            <a:endParaRPr lang="ko-KR" altLang="en-US" sz="2000" b="1" dirty="0">
              <a:solidFill>
                <a:srgbClr val="CC0000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076056" y="6596390"/>
            <a:ext cx="406794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100" dirty="0"/>
              <a:t>http://colah.github.io/posts/2015-08-Understanding-LSTMs/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279566" y="3318892"/>
            <a:ext cx="14868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rgbClr val="CC0000"/>
                </a:solidFill>
              </a:rPr>
              <a:t>Input Gate</a:t>
            </a:r>
            <a:endParaRPr lang="ko-KR" altLang="en-US" sz="2000" b="1" dirty="0">
              <a:solidFill>
                <a:srgbClr val="CC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437138" y="3585716"/>
            <a:ext cx="17031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rgbClr val="CC0000"/>
                </a:solidFill>
              </a:rPr>
              <a:t>Output Gate</a:t>
            </a:r>
            <a:endParaRPr lang="ko-KR" altLang="en-US" sz="2000" b="1" dirty="0">
              <a:solidFill>
                <a:srgbClr val="CC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367294" y="2842224"/>
            <a:ext cx="25750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solidFill>
                  <a:srgbClr val="CC0000"/>
                </a:solidFill>
              </a:rPr>
              <a:t>Next (Cell) State</a:t>
            </a:r>
            <a:endParaRPr lang="ko-KR" altLang="en-US" sz="2400" b="1" dirty="0">
              <a:solidFill>
                <a:srgbClr val="CC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367155" y="4377803"/>
            <a:ext cx="29046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solidFill>
                  <a:srgbClr val="CC0000"/>
                </a:solidFill>
              </a:rPr>
              <a:t>Next Hidden State</a:t>
            </a:r>
            <a:endParaRPr lang="ko-KR" altLang="en-US" sz="2400" b="1" dirty="0">
              <a:solidFill>
                <a:srgbClr val="CC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834200" y="5614640"/>
            <a:ext cx="966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400" b="1" dirty="0" smtClean="0">
                <a:solidFill>
                  <a:srgbClr val="CC0000"/>
                </a:solidFill>
              </a:rPr>
              <a:t>Input</a:t>
            </a:r>
            <a:endParaRPr lang="ko-KR" altLang="en-US" sz="2400" b="1" dirty="0">
              <a:solidFill>
                <a:srgbClr val="CC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012160" y="1268760"/>
            <a:ext cx="12282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400" b="1" dirty="0" smtClean="0">
                <a:solidFill>
                  <a:srgbClr val="CC0000"/>
                </a:solidFill>
              </a:rPr>
              <a:t>Output</a:t>
            </a:r>
            <a:endParaRPr lang="ko-KR" altLang="en-US" sz="2400" b="1" dirty="0">
              <a:solidFill>
                <a:srgbClr val="CC00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552338" y="5805264"/>
            <a:ext cx="35561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smtClean="0">
                <a:solidFill>
                  <a:srgbClr val="0070C0"/>
                </a:solidFill>
              </a:rPr>
              <a:t>Output = Hidden state</a:t>
            </a:r>
            <a:endParaRPr kumimoji="1" lang="ko-KR" altLang="en-US" sz="24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1880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  <p:bldP spid="11" grpId="0"/>
      <p:bldP spid="12" grpId="0"/>
      <p:bldP spid="13" grpId="0"/>
      <p:bldP spid="14" grpId="0"/>
      <p:bldP spid="15" grpId="0"/>
      <p:bldP spid="16" grpId="0"/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The Core Idea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9</a:t>
            </a:fld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5076056" y="6596390"/>
            <a:ext cx="406794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100" dirty="0"/>
              <a:t>http://colah.github.io/posts/2015-08-Understanding-LSTMs/</a:t>
            </a:r>
          </a:p>
        </p:txBody>
      </p:sp>
      <p:pic>
        <p:nvPicPr>
          <p:cNvPr id="1026" name="Picture 2" descr="http://colah.github.io/posts/2015-08-Understanding-LSTMs/img/LSTM3-C-line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22" r="23779"/>
          <a:stretch/>
        </p:blipFill>
        <p:spPr bwMode="auto">
          <a:xfrm>
            <a:off x="179512" y="2763795"/>
            <a:ext cx="6048672" cy="3492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thumbs.dreamstime.com/z/cardboard-boxes-conveyor-belt-8925706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59" b="18171"/>
          <a:stretch/>
        </p:blipFill>
        <p:spPr bwMode="auto">
          <a:xfrm>
            <a:off x="1619672" y="1483486"/>
            <a:ext cx="2592288" cy="1200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colah.github.io/posts/2015-08-Understanding-LSTMs/img/LSTM3-gat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224" y="3701753"/>
            <a:ext cx="1635332" cy="1998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s-media-cache-ak0.pinimg.com/736x/c0/25/39/c0253961dad08930856f38fce28a300e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6500" y="1340768"/>
            <a:ext cx="2227056" cy="1485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7259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32165</TotalTime>
  <Words>265</Words>
  <Application>Microsoft Macintosh PowerPoint</Application>
  <PresentationFormat>화면 슬라이드 쇼(4:3)</PresentationFormat>
  <Paragraphs>75</Paragraphs>
  <Slides>13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9" baseType="lpstr">
      <vt:lpstr>맑은 고딕</vt:lpstr>
      <vt:lpstr>휴먼둥근헤드라인</vt:lpstr>
      <vt:lpstr>Arial</vt:lpstr>
      <vt:lpstr>Garamond</vt:lpstr>
      <vt:lpstr>Meiryo UI</vt:lpstr>
      <vt:lpstr>Office 테마</vt:lpstr>
      <vt:lpstr>PowerPoint 프레젠테이션</vt:lpstr>
      <vt:lpstr>Recurrent Neural Network</vt:lpstr>
      <vt:lpstr>Recurrent Neural Network</vt:lpstr>
      <vt:lpstr>Long-Term Dependencies</vt:lpstr>
      <vt:lpstr>Longer-Term Dependencies</vt:lpstr>
      <vt:lpstr>LSTM comes in!</vt:lpstr>
      <vt:lpstr>LSTM comes in!</vt:lpstr>
      <vt:lpstr>Overall Architecture</vt:lpstr>
      <vt:lpstr>The Core Idea</vt:lpstr>
      <vt:lpstr>Step-by-Step</vt:lpstr>
      <vt:lpstr>Step-by-Step</vt:lpstr>
      <vt:lpstr>Again</vt:lpstr>
      <vt:lpstr>Gated Recurrent Unit </vt:lpstr>
    </vt:vector>
  </TitlesOfParts>
  <Company>PIL</Company>
  <LinksUpToDate>false</LinksUpToDate>
  <SharedDoc>false</SharedDoc>
  <HyperlinksChanged>false</HyperlinksChanged>
  <AppVersion>15.0025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neohanju</dc:creator>
  <cp:lastModifiedBy>최성준</cp:lastModifiedBy>
  <cp:revision>932</cp:revision>
  <dcterms:created xsi:type="dcterms:W3CDTF">2010-03-17T18:05:41Z</dcterms:created>
  <dcterms:modified xsi:type="dcterms:W3CDTF">2016-09-02T15:59:47Z</dcterms:modified>
</cp:coreProperties>
</file>